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7" r:id="rId2"/>
    <p:sldId id="317" r:id="rId3"/>
    <p:sldId id="298" r:id="rId4"/>
    <p:sldId id="341" r:id="rId5"/>
    <p:sldId id="299" r:id="rId6"/>
    <p:sldId id="337" r:id="rId7"/>
    <p:sldId id="300" r:id="rId8"/>
    <p:sldId id="338" r:id="rId9"/>
    <p:sldId id="339" r:id="rId10"/>
    <p:sldId id="340" r:id="rId11"/>
    <p:sldId id="301" r:id="rId12"/>
    <p:sldId id="30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008000"/>
    <a:srgbClr val="009900"/>
    <a:srgbClr val="CC0000"/>
    <a:srgbClr val="FFFF00"/>
    <a:srgbClr val="66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86857" autoAdjust="0"/>
  </p:normalViewPr>
  <p:slideViewPr>
    <p:cSldViewPr>
      <p:cViewPr>
        <p:scale>
          <a:sx n="97" d="100"/>
          <a:sy n="97" d="100"/>
        </p:scale>
        <p:origin x="-203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A8405A5-D478-486D-94C6-A86CBBCED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76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3C5CE-7DD2-4DA0-BE10-0BDF091C7548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49406-C758-451D-B51D-CFB0DAF21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1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 to Appropriate</a:t>
            </a:r>
          </a:p>
          <a:p>
            <a:r>
              <a:rPr lang="en-US" dirty="0" smtClean="0"/>
              <a:t>Decree</a:t>
            </a:r>
          </a:p>
          <a:p>
            <a:r>
              <a:rPr lang="en-US" dirty="0" smtClean="0"/>
              <a:t>Diligence or Underground Water Claim</a:t>
            </a:r>
          </a:p>
          <a:p>
            <a:r>
              <a:rPr lang="en-US" dirty="0" smtClean="0"/>
              <a:t>Reserved Right.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9F733-024C-4B7C-B3C4-63FA2E5D8E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1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 to Appropriate</a:t>
            </a:r>
          </a:p>
          <a:p>
            <a:r>
              <a:rPr lang="en-US" dirty="0" smtClean="0"/>
              <a:t>Decree</a:t>
            </a:r>
          </a:p>
          <a:p>
            <a:r>
              <a:rPr lang="en-US" dirty="0" smtClean="0"/>
              <a:t>Diligence or Underground Water Claim</a:t>
            </a:r>
          </a:p>
          <a:p>
            <a:r>
              <a:rPr lang="en-US" dirty="0" smtClean="0"/>
              <a:t>Reserved Right.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9F733-024C-4B7C-B3C4-63FA2E5D8E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16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Delivery</a:t>
            </a:r>
            <a:r>
              <a:rPr lang="en-US" baseline="0" dirty="0" smtClean="0"/>
              <a:t> of the application to the company must be by personal delivery with a signed receipt, certified mail, or electronic mail with confirmation of receipt.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9406-C758-451D-B51D-CFB0DAF213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5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HTF map is appreciated</a:t>
            </a:r>
            <a:r>
              <a:rPr lang="en-US" baseline="0" dirty="0" smtClean="0"/>
              <a:t> in the case that the change application involves a situation where water was previously used for irrigation.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9406-C758-451D-B51D-CFB0DAF213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3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9F733-024C-4B7C-B3C4-63FA2E5D8E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3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8591-8B09-4146-A6AE-1C3E97919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BE84-9752-4674-B963-F9580D17A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5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897E-7890-4A44-9D8E-A9C2FABA2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7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DD86C-9781-4A61-A54F-BE18EE887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7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2CEF-F3ED-4720-87B2-0239EA7C8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4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DDEF-08A3-4943-8F35-A5FBC90B7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C28C-E253-493C-BD10-6B6248A4C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A499-36EB-4390-8B10-C957DA51C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6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7BDB-E790-4F10-ACBF-D4EC27EA0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4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CE75-A997-416F-9C48-ABDBE21D2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5122-CC8C-464E-B19B-3137377C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4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C36D98F-E3B8-4BFD-8562-0D424E982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62000" y="206375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Utah Division of Water Rights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108450" y="5911850"/>
            <a:ext cx="184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586163" y="6035675"/>
            <a:ext cx="19542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</a:rPr>
              <a:t>June 21, 2004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7"/>
          <p:cNvSpPr txBox="1">
            <a:spLocks/>
          </p:cNvSpPr>
          <p:nvPr/>
        </p:nvSpPr>
        <p:spPr bwMode="auto">
          <a:xfrm>
            <a:off x="609600" y="4419600"/>
            <a:ext cx="85344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+mj-lt"/>
                <a:ea typeface="ヒラギノ角ゴ Pro W3" charset="-128"/>
                <a:sym typeface="Gill Sans" charset="0"/>
              </a:rPr>
              <a:t>Rural Water Training—April </a:t>
            </a:r>
            <a:r>
              <a:rPr lang="en-US" altLang="en-US" b="1" dirty="0" smtClean="0">
                <a:solidFill>
                  <a:srgbClr val="000000"/>
                </a:solidFill>
                <a:latin typeface="+mj-lt"/>
                <a:ea typeface="ヒラギノ角ゴ Pro W3" charset="-128"/>
                <a:sym typeface="Gill Sans" charset="0"/>
              </a:rPr>
              <a:t>2018</a:t>
            </a:r>
            <a:endParaRPr lang="en-US" altLang="en-US" sz="3600" b="1" dirty="0">
              <a:solidFill>
                <a:srgbClr val="000000"/>
              </a:solidFill>
              <a:latin typeface="+mj-lt"/>
              <a:ea typeface="ヒラギノ角ゴ Pro W3" charset="-128"/>
              <a:sym typeface="Gill Sans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+mj-lt"/>
                <a:ea typeface="ヒラギノ角ゴ Pro W3" charset="-128"/>
                <a:sym typeface="Gill Sans" charset="0"/>
              </a:rPr>
              <a:t>Chase McDonald</a:t>
            </a: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4108450" y="1219200"/>
            <a:ext cx="46545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smtClean="0">
                <a:solidFill>
                  <a:schemeClr val="tx2"/>
                </a:solidFill>
                <a:latin typeface="Times New Roman" pitchFamily="18" charset="0"/>
              </a:rPr>
              <a:t>Advanced Water Right Topics</a:t>
            </a:r>
            <a:endParaRPr lang="en-US" altLang="en-US" sz="4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8226" y="838200"/>
            <a:ext cx="64582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Change Applications on Shares of Stock</a:t>
            </a:r>
          </a:p>
          <a:p>
            <a:r>
              <a:rPr lang="en-US" sz="2800" dirty="0" smtClean="0"/>
              <a:t>                    UC 73-3-3.5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2057400"/>
            <a:ext cx="4785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Applicant (shareholder) responsibilities: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</a:rPr>
              <a:t>Change </a:t>
            </a:r>
            <a:r>
              <a:rPr lang="en-US" sz="4000" dirty="0" smtClean="0">
                <a:solidFill>
                  <a:schemeClr val="tx2"/>
                </a:solidFill>
              </a:rPr>
              <a:t>Application by Shareholder</a:t>
            </a:r>
            <a:r>
              <a:rPr lang="en-US" sz="4000" dirty="0" smtClean="0"/>
              <a:t>   </a:t>
            </a:r>
            <a:r>
              <a:rPr lang="en-US" sz="2800" i="1" dirty="0" smtClean="0">
                <a:solidFill>
                  <a:schemeClr val="tx2"/>
                </a:solidFill>
              </a:rPr>
              <a:t>Applicant’s Responsibilities, UC </a:t>
            </a:r>
            <a:r>
              <a:rPr lang="en-US" sz="2800" i="1" dirty="0" smtClean="0">
                <a:solidFill>
                  <a:schemeClr val="accent2"/>
                </a:solidFill>
              </a:rPr>
              <a:t>73-3-3</a:t>
            </a:r>
            <a:r>
              <a:rPr lang="en-US" sz="3200" i="1" dirty="0" smtClean="0">
                <a:solidFill>
                  <a:schemeClr val="accent2"/>
                </a:solidFill>
              </a:rPr>
              <a:t>.</a:t>
            </a:r>
            <a:r>
              <a:rPr lang="en-US" sz="2800" i="1" dirty="0" smtClean="0">
                <a:solidFill>
                  <a:schemeClr val="accent2"/>
                </a:solidFill>
              </a:rPr>
              <a:t>5</a:t>
            </a:r>
            <a:endParaRPr lang="en-US" sz="48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760119"/>
          </a:xfrm>
        </p:spPr>
        <p:txBody>
          <a:bodyPr/>
          <a:lstStyle/>
          <a:p>
            <a:pPr marL="0" indent="0">
              <a:buNone/>
            </a:pPr>
            <a:endParaRPr lang="en-US" sz="400" dirty="0" smtClean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File </a:t>
            </a:r>
            <a:r>
              <a:rPr lang="en-US" sz="2800" dirty="0">
                <a:solidFill>
                  <a:schemeClr val="tx2"/>
                </a:solidFill>
              </a:rPr>
              <a:t>c</a:t>
            </a:r>
            <a:r>
              <a:rPr lang="en-US" sz="2800" dirty="0" smtClean="0">
                <a:solidFill>
                  <a:schemeClr val="tx2"/>
                </a:solidFill>
              </a:rPr>
              <a:t>hange application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Change application must include shareholder’s  authority to file:  </a:t>
            </a:r>
            <a:endParaRPr lang="en-US" sz="28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Water </a:t>
            </a:r>
            <a:r>
              <a:rPr lang="en-US" sz="2400" dirty="0">
                <a:solidFill>
                  <a:schemeClr val="tx2"/>
                </a:solidFill>
              </a:rPr>
              <a:t>company's response to the shareholder's proposed change </a:t>
            </a:r>
            <a:r>
              <a:rPr lang="en-US" sz="2400" dirty="0" smtClean="0">
                <a:solidFill>
                  <a:schemeClr val="tx2"/>
                </a:solidFill>
              </a:rPr>
              <a:t>application, or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Affidavit </a:t>
            </a:r>
            <a:r>
              <a:rPr lang="en-US" sz="2400" dirty="0">
                <a:solidFill>
                  <a:schemeClr val="tx2"/>
                </a:solidFill>
              </a:rPr>
              <a:t>signed by the shareholder documenting the water company's failure to </a:t>
            </a:r>
            <a:r>
              <a:rPr lang="en-US" sz="2400" dirty="0" smtClean="0">
                <a:solidFill>
                  <a:schemeClr val="tx2"/>
                </a:solidFill>
              </a:rPr>
              <a:t>respond, or 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Court order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After approval, shareholder may submit extensions of time without company involvement</a:t>
            </a:r>
          </a:p>
        </p:txBody>
      </p:sp>
    </p:spTree>
    <p:extLst>
      <p:ext uri="{BB962C8B-B14F-4D97-AF65-F5344CB8AC3E}">
        <p14:creationId xmlns:p14="http://schemas.microsoft.com/office/powerpoint/2010/main" val="32343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762000"/>
            <a:ext cx="4267200" cy="5364163"/>
          </a:xfrm>
        </p:spPr>
        <p:txBody>
          <a:bodyPr/>
          <a:lstStyle/>
          <a:p>
            <a:r>
              <a:rPr lang="en-US" sz="2000" dirty="0">
                <a:solidFill>
                  <a:schemeClr val="tx2"/>
                </a:solidFill>
              </a:rPr>
              <a:t>When an individual wants to file a change application </a:t>
            </a:r>
            <a:r>
              <a:rPr lang="en-US" sz="2000" dirty="0" smtClean="0">
                <a:solidFill>
                  <a:schemeClr val="tx2"/>
                </a:solidFill>
              </a:rPr>
              <a:t>based on </a:t>
            </a:r>
            <a:r>
              <a:rPr lang="en-US" sz="2000" dirty="0">
                <a:solidFill>
                  <a:schemeClr val="tx2"/>
                </a:solidFill>
              </a:rPr>
              <a:t>shares of stock in an irrigation company – what must he do</a:t>
            </a:r>
            <a:r>
              <a:rPr lang="en-US" sz="2000" dirty="0" smtClean="0">
                <a:solidFill>
                  <a:schemeClr val="tx2"/>
                </a:solidFill>
              </a:rPr>
              <a:t>?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When an irrigation company receives a request to file a change </a:t>
            </a:r>
            <a:r>
              <a:rPr lang="en-US" sz="2000" dirty="0" smtClean="0">
                <a:solidFill>
                  <a:schemeClr val="tx2"/>
                </a:solidFill>
              </a:rPr>
              <a:t>from </a:t>
            </a:r>
            <a:r>
              <a:rPr lang="en-US" sz="2000" dirty="0">
                <a:solidFill>
                  <a:schemeClr val="tx2"/>
                </a:solidFill>
              </a:rPr>
              <a:t>a shareholder what should it do</a:t>
            </a:r>
            <a:r>
              <a:rPr lang="en-US" sz="2000" dirty="0" smtClean="0">
                <a:solidFill>
                  <a:schemeClr val="tx2"/>
                </a:solidFill>
              </a:rPr>
              <a:t>?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An irrigation company could incur liability by</a:t>
            </a:r>
            <a:r>
              <a:rPr lang="en-US" sz="2000" dirty="0" smtClean="0">
                <a:solidFill>
                  <a:schemeClr val="tx2"/>
                </a:solidFill>
              </a:rPr>
              <a:t>…???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Is a share the same as a water right</a:t>
            </a:r>
            <a:r>
              <a:rPr lang="en-US" sz="2000" dirty="0" smtClean="0">
                <a:solidFill>
                  <a:schemeClr val="tx2"/>
                </a:solidFill>
              </a:rPr>
              <a:t>?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5" name="Picture 3" descr="G:\bobl\Selected Photos\scan000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5000"/>
                    </a14:imgEffect>
                    <a14:imgEffect>
                      <a14:colorTemperature colorTemp="4800"/>
                    </a14:imgEffect>
                    <a14:imgEffect>
                      <a14:saturation sat="115000"/>
                    </a14:imgEffect>
                    <a14:imgEffect>
                      <a14:brightnessContrast bright="10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3733800" cy="576729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57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_WRT Photo Contests (all years)\2011 WRT Photo Contest\Water at Work_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colorTemperature colorTemp="6700"/>
                    </a14:imgEffect>
                    <a14:imgEffect>
                      <a14:saturation sat="115000"/>
                    </a14:imgEffect>
                    <a14:imgEffect>
                      <a14:brightnessContrast bright="3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162" b="18742"/>
          <a:stretch/>
        </p:blipFill>
        <p:spPr bwMode="auto">
          <a:xfrm>
            <a:off x="-1" y="0"/>
            <a:ext cx="93259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343400"/>
            <a:ext cx="7772400" cy="1362075"/>
          </a:xfrm>
        </p:spPr>
        <p:txBody>
          <a:bodyPr/>
          <a:lstStyle/>
          <a:p>
            <a:pPr marL="182880" indent="0">
              <a:buNone/>
            </a:pPr>
            <a:r>
              <a:rPr lang="en-US" alt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r>
              <a:rPr lang="en-US" alt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Comments</a:t>
            </a:r>
            <a:r>
              <a:rPr lang="en-US" alt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971800"/>
            <a:ext cx="7772400" cy="1500187"/>
          </a:xfrm>
        </p:spPr>
        <p:txBody>
          <a:bodyPr>
            <a:normAutofit/>
          </a:bodyPr>
          <a:lstStyle/>
          <a:p>
            <a:r>
              <a:rPr lang="en-US" altLang="en-US" sz="28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Humorous Anecdotes?</a:t>
            </a:r>
          </a:p>
        </p:txBody>
      </p:sp>
    </p:spTree>
    <p:extLst>
      <p:ext uri="{BB962C8B-B14F-4D97-AF65-F5344CB8AC3E}">
        <p14:creationId xmlns:p14="http://schemas.microsoft.com/office/powerpoint/2010/main" val="42248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" y="-35526"/>
            <a:ext cx="9449930" cy="69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524000"/>
            <a:ext cx="7772400" cy="3124201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Shares vs. Rights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295399"/>
          </a:xfrm>
        </p:spPr>
        <p:txBody>
          <a:bodyPr/>
          <a:lstStyle/>
          <a:p>
            <a:r>
              <a:rPr lang="en-US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a difference?</a:t>
            </a:r>
            <a:endParaRPr lang="en-US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08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Share vs. Water Right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09600" y="1295400"/>
            <a:ext cx="7924800" cy="4525963"/>
          </a:xfrm>
        </p:spPr>
        <p:txBody>
          <a:bodyPr/>
          <a:lstStyle/>
          <a:p>
            <a:r>
              <a:rPr lang="en-US" sz="3200" i="1" u="sng" dirty="0">
                <a:solidFill>
                  <a:schemeClr val="tx2"/>
                </a:solidFill>
              </a:rPr>
              <a:t>Water </a:t>
            </a:r>
            <a:r>
              <a:rPr lang="en-US" sz="3200" i="1" u="sng" dirty="0" smtClean="0">
                <a:solidFill>
                  <a:schemeClr val="tx2"/>
                </a:solidFill>
              </a:rPr>
              <a:t>Right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roperty </a:t>
            </a:r>
            <a:r>
              <a:rPr lang="en-US" dirty="0">
                <a:solidFill>
                  <a:schemeClr val="tx2"/>
                </a:solidFill>
              </a:rPr>
              <a:t>right created within Title 73 of the Utah Code. 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Entitles water right owner </a:t>
            </a:r>
            <a:r>
              <a:rPr lang="en-US" dirty="0">
                <a:solidFill>
                  <a:schemeClr val="tx2"/>
                </a:solidFill>
              </a:rPr>
              <a:t>to divert and </a:t>
            </a:r>
            <a:r>
              <a:rPr lang="en-US" dirty="0" smtClean="0">
                <a:solidFill>
                  <a:schemeClr val="tx2"/>
                </a:solidFill>
              </a:rPr>
              <a:t>beneficially use </a:t>
            </a:r>
            <a:r>
              <a:rPr lang="en-US" dirty="0">
                <a:solidFill>
                  <a:schemeClr val="tx2"/>
                </a:solidFill>
              </a:rPr>
              <a:t>water within the limits of the water </a:t>
            </a:r>
            <a:r>
              <a:rPr lang="en-US" dirty="0" smtClean="0">
                <a:solidFill>
                  <a:schemeClr val="tx2"/>
                </a:solidFill>
              </a:rPr>
              <a:t>right.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Appurtenant to </a:t>
            </a:r>
            <a:r>
              <a:rPr lang="en-US" dirty="0">
                <a:solidFill>
                  <a:schemeClr val="tx2"/>
                </a:solidFill>
              </a:rPr>
              <a:t>land </a:t>
            </a:r>
            <a:r>
              <a:rPr lang="en-US" dirty="0" smtClean="0">
                <a:solidFill>
                  <a:schemeClr val="tx2"/>
                </a:solidFill>
              </a:rPr>
              <a:t>if </a:t>
            </a:r>
            <a:r>
              <a:rPr lang="en-US" dirty="0">
                <a:solidFill>
                  <a:schemeClr val="tx2"/>
                </a:solidFill>
              </a:rPr>
              <a:t>there is a unity of title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Ownership transfers with the land unless severed.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County recorder is the office of record of ownership for perfected water rights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lvl="1"/>
            <a:endParaRPr lang="en-US" i="1" u="sng" dirty="0" smtClean="0">
              <a:solidFill>
                <a:schemeClr val="tx2"/>
              </a:solidFill>
            </a:endParaRPr>
          </a:p>
          <a:p>
            <a:pPr lvl="1"/>
            <a:endParaRPr lang="en-US" i="1" u="sng" dirty="0" smtClean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43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26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Share vs. Water Right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09600" y="1295400"/>
            <a:ext cx="7924800" cy="4525963"/>
          </a:xfrm>
        </p:spPr>
        <p:txBody>
          <a:bodyPr/>
          <a:lstStyle/>
          <a:p>
            <a:r>
              <a:rPr lang="en-US" sz="3200" i="1" u="sng" dirty="0" smtClean="0">
                <a:solidFill>
                  <a:schemeClr val="tx2"/>
                </a:solidFill>
              </a:rPr>
              <a:t>Share in water company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</a:t>
            </a:r>
            <a:r>
              <a:rPr lang="en-US" dirty="0" smtClean="0">
                <a:solidFill>
                  <a:schemeClr val="tx2"/>
                </a:solidFill>
              </a:rPr>
              <a:t>qual interests into which the entire stock of a water company is divided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</a:t>
            </a:r>
            <a:r>
              <a:rPr lang="en-US" dirty="0" smtClean="0">
                <a:solidFill>
                  <a:schemeClr val="tx2"/>
                </a:solidFill>
              </a:rPr>
              <a:t>ntitles </a:t>
            </a:r>
            <a:r>
              <a:rPr lang="en-US" dirty="0">
                <a:solidFill>
                  <a:schemeClr val="tx2"/>
                </a:solidFill>
              </a:rPr>
              <a:t>the </a:t>
            </a:r>
            <a:r>
              <a:rPr lang="en-US" dirty="0" smtClean="0">
                <a:solidFill>
                  <a:schemeClr val="tx2"/>
                </a:solidFill>
              </a:rPr>
              <a:t>shareholder </a:t>
            </a:r>
            <a:r>
              <a:rPr lang="en-US" dirty="0">
                <a:solidFill>
                  <a:schemeClr val="tx2"/>
                </a:solidFill>
              </a:rPr>
              <a:t>to a proportionate share of water in </a:t>
            </a:r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dirty="0">
                <a:solidFill>
                  <a:schemeClr val="tx2"/>
                </a:solidFill>
              </a:rPr>
              <a:t>water </a:t>
            </a:r>
            <a:r>
              <a:rPr lang="en-US" dirty="0" smtClean="0">
                <a:solidFill>
                  <a:schemeClr val="tx2"/>
                </a:solidFill>
              </a:rPr>
              <a:t>company </a:t>
            </a:r>
            <a:r>
              <a:rPr lang="en-US" dirty="0">
                <a:solidFill>
                  <a:srgbClr val="1F497D"/>
                </a:solidFill>
              </a:rPr>
              <a:t>within the limits of the </a:t>
            </a:r>
            <a:r>
              <a:rPr lang="en-US" dirty="0" smtClean="0">
                <a:solidFill>
                  <a:srgbClr val="1F497D"/>
                </a:solidFill>
              </a:rPr>
              <a:t>company’s water </a:t>
            </a:r>
            <a:r>
              <a:rPr lang="en-US" dirty="0">
                <a:solidFill>
                  <a:srgbClr val="1F497D"/>
                </a:solidFill>
              </a:rPr>
              <a:t>right</a:t>
            </a:r>
            <a:r>
              <a:rPr lang="en-US" dirty="0" smtClean="0">
                <a:solidFill>
                  <a:srgbClr val="1F497D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Not appurtenant to land</a:t>
            </a:r>
          </a:p>
          <a:p>
            <a:pPr lvl="2"/>
            <a:r>
              <a:rPr lang="en-US" dirty="0" smtClean="0">
                <a:solidFill>
                  <a:srgbClr val="1F497D"/>
                </a:solidFill>
              </a:rPr>
              <a:t>Ownership transfers by  company reissuing share </a:t>
            </a:r>
            <a:r>
              <a:rPr lang="en-US" dirty="0">
                <a:solidFill>
                  <a:srgbClr val="1F497D"/>
                </a:solidFill>
              </a:rPr>
              <a:t>c</a:t>
            </a:r>
            <a:r>
              <a:rPr lang="en-US" dirty="0" smtClean="0">
                <a:solidFill>
                  <a:srgbClr val="1F497D"/>
                </a:solidFill>
              </a:rPr>
              <a:t>ertificate in new owners name.</a:t>
            </a:r>
          </a:p>
          <a:p>
            <a:pPr lvl="2"/>
            <a:r>
              <a:rPr lang="en-US" dirty="0" smtClean="0">
                <a:solidFill>
                  <a:srgbClr val="1F497D"/>
                </a:solidFill>
              </a:rPr>
              <a:t>Company keeps records of ownership</a:t>
            </a:r>
          </a:p>
          <a:p>
            <a:pPr lvl="2"/>
            <a:endParaRPr lang="en-US" dirty="0" smtClean="0">
              <a:solidFill>
                <a:srgbClr val="1F497D"/>
              </a:solidFill>
            </a:endParaRPr>
          </a:p>
          <a:p>
            <a:pPr lvl="2"/>
            <a:endParaRPr lang="en-US" dirty="0">
              <a:solidFill>
                <a:srgbClr val="1F497D"/>
              </a:solidFill>
            </a:endParaRP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lvl="1"/>
            <a:endParaRPr lang="en-US" i="1" u="sng" dirty="0" smtClean="0">
              <a:solidFill>
                <a:schemeClr val="tx2"/>
              </a:solidFill>
            </a:endParaRPr>
          </a:p>
          <a:p>
            <a:pPr lvl="1"/>
            <a:endParaRPr lang="en-US" i="1" u="sng" dirty="0" smtClean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4800600"/>
            <a:ext cx="29241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02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8226" y="838200"/>
            <a:ext cx="64582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Change Applications on Shares of Stock</a:t>
            </a:r>
          </a:p>
          <a:p>
            <a:r>
              <a:rPr lang="en-US" sz="2800" dirty="0" smtClean="0"/>
              <a:t>                    UC 73-3-3.5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2057400"/>
            <a:ext cx="4785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Applicant (shareholder) responsibilities: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</a:rPr>
              <a:t>Change </a:t>
            </a:r>
            <a:r>
              <a:rPr lang="en-US" sz="4000" dirty="0" smtClean="0">
                <a:solidFill>
                  <a:schemeClr val="tx2"/>
                </a:solidFill>
              </a:rPr>
              <a:t>Application by Shareholder</a:t>
            </a:r>
            <a:r>
              <a:rPr lang="en-US" sz="4000" dirty="0" smtClean="0"/>
              <a:t>   </a:t>
            </a:r>
            <a:r>
              <a:rPr lang="en-US" sz="2800" i="1" dirty="0" smtClean="0">
                <a:solidFill>
                  <a:schemeClr val="tx2"/>
                </a:solidFill>
              </a:rPr>
              <a:t>Applicant’s Responsibilities, UC </a:t>
            </a:r>
            <a:r>
              <a:rPr lang="en-US" sz="2800" i="1" dirty="0" smtClean="0">
                <a:solidFill>
                  <a:schemeClr val="accent2"/>
                </a:solidFill>
              </a:rPr>
              <a:t>73-3-3</a:t>
            </a:r>
            <a:r>
              <a:rPr lang="en-US" sz="3200" i="1" dirty="0" smtClean="0">
                <a:solidFill>
                  <a:schemeClr val="accent2"/>
                </a:solidFill>
              </a:rPr>
              <a:t>.</a:t>
            </a:r>
            <a:r>
              <a:rPr lang="en-US" sz="2800" i="1" dirty="0" smtClean="0">
                <a:solidFill>
                  <a:schemeClr val="accent2"/>
                </a:solidFill>
              </a:rPr>
              <a:t>5</a:t>
            </a:r>
            <a:endParaRPr lang="en-US" sz="48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76011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Prepare </a:t>
            </a:r>
            <a:r>
              <a:rPr lang="en-US" sz="2800" dirty="0">
                <a:solidFill>
                  <a:schemeClr val="tx2"/>
                </a:solidFill>
              </a:rPr>
              <a:t>a proposed change </a:t>
            </a:r>
            <a:r>
              <a:rPr lang="en-US" sz="2800" dirty="0" smtClean="0">
                <a:solidFill>
                  <a:schemeClr val="tx2"/>
                </a:solidFill>
              </a:rPr>
              <a:t>application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Deliver </a:t>
            </a:r>
            <a:r>
              <a:rPr lang="en-US" sz="2800" dirty="0">
                <a:solidFill>
                  <a:schemeClr val="tx2"/>
                </a:solidFill>
              </a:rPr>
              <a:t>the proposed change application to the water company </a:t>
            </a:r>
            <a:endParaRPr lang="en-US" sz="2800" dirty="0" smtClean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Cooperate with company in preparation and/or correction of application</a:t>
            </a:r>
          </a:p>
        </p:txBody>
      </p:sp>
    </p:spTree>
    <p:extLst>
      <p:ext uri="{BB962C8B-B14F-4D97-AF65-F5344CB8AC3E}">
        <p14:creationId xmlns:p14="http://schemas.microsoft.com/office/powerpoint/2010/main" val="35872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8226" y="838200"/>
            <a:ext cx="64582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Change Applications on Shares of Stock</a:t>
            </a:r>
          </a:p>
          <a:p>
            <a:r>
              <a:rPr lang="en-US" sz="2800" dirty="0" smtClean="0"/>
              <a:t>                    UC 73-3-3.5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2057400"/>
            <a:ext cx="4785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Applicant (shareholder) responsibilities: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</a:rPr>
              <a:t>Change </a:t>
            </a:r>
            <a:r>
              <a:rPr lang="en-US" sz="4000" dirty="0" smtClean="0">
                <a:solidFill>
                  <a:schemeClr val="tx2"/>
                </a:solidFill>
              </a:rPr>
              <a:t>Application by Shareholder</a:t>
            </a:r>
            <a:r>
              <a:rPr lang="en-US" sz="4000" dirty="0" smtClean="0"/>
              <a:t>   </a:t>
            </a:r>
            <a:r>
              <a:rPr lang="en-US" sz="2800" i="1" dirty="0" smtClean="0">
                <a:solidFill>
                  <a:schemeClr val="tx2"/>
                </a:solidFill>
              </a:rPr>
              <a:t>Applicant’s Responsibilities, UC </a:t>
            </a:r>
            <a:r>
              <a:rPr lang="en-US" sz="2800" i="1" dirty="0" smtClean="0">
                <a:solidFill>
                  <a:schemeClr val="accent2"/>
                </a:solidFill>
              </a:rPr>
              <a:t>73-3-3</a:t>
            </a:r>
            <a:r>
              <a:rPr lang="en-US" sz="3200" i="1" dirty="0" smtClean="0">
                <a:solidFill>
                  <a:schemeClr val="accent2"/>
                </a:solidFill>
              </a:rPr>
              <a:t>.</a:t>
            </a:r>
            <a:r>
              <a:rPr lang="en-US" sz="2800" i="1" dirty="0" smtClean="0">
                <a:solidFill>
                  <a:schemeClr val="accent2"/>
                </a:solidFill>
              </a:rPr>
              <a:t>5</a:t>
            </a:r>
            <a:endParaRPr lang="en-US" sz="48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760119"/>
          </a:xfrm>
        </p:spPr>
        <p:txBody>
          <a:bodyPr/>
          <a:lstStyle/>
          <a:p>
            <a:pPr marL="0" indent="0">
              <a:buNone/>
            </a:pPr>
            <a:endParaRPr lang="en-US" sz="400" dirty="0" smtClean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Proposed </a:t>
            </a:r>
            <a:r>
              <a:rPr lang="en-US" sz="2800" dirty="0">
                <a:solidFill>
                  <a:schemeClr val="tx2"/>
                </a:solidFill>
              </a:rPr>
              <a:t>change application shall include: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the </a:t>
            </a:r>
            <a:r>
              <a:rPr lang="en-US" sz="2400" dirty="0">
                <a:solidFill>
                  <a:schemeClr val="tx2"/>
                </a:solidFill>
              </a:rPr>
              <a:t>certificate number of the stock affected by the change; 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a </a:t>
            </a:r>
            <a:r>
              <a:rPr lang="en-US" sz="2400" dirty="0">
                <a:solidFill>
                  <a:schemeClr val="tx2"/>
                </a:solidFill>
              </a:rPr>
              <a:t>description of the land proposed to be retired from </a:t>
            </a:r>
            <a:r>
              <a:rPr lang="en-US" sz="2400" dirty="0" smtClean="0">
                <a:solidFill>
                  <a:schemeClr val="tx2"/>
                </a:solidFill>
              </a:rPr>
              <a:t>irrigation (if applicable);  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an </a:t>
            </a:r>
            <a:r>
              <a:rPr lang="en-US" sz="2400" dirty="0">
                <a:solidFill>
                  <a:schemeClr val="tx2"/>
                </a:solidFill>
              </a:rPr>
              <a:t>agreement by the shareholder to continue to pay all applicable corporate assessments on the share affected by the change; and </a:t>
            </a:r>
            <a:endParaRPr lang="en-US" sz="2400" dirty="0" smtClean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any </a:t>
            </a:r>
            <a:r>
              <a:rPr lang="en-US" sz="2400" dirty="0">
                <a:solidFill>
                  <a:schemeClr val="tx2"/>
                </a:solidFill>
              </a:rPr>
              <a:t>other information that the water company may reasonably need to evaluate the proposed change application.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518311"/>
            <a:ext cx="6384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Change Applications on Shares of </a:t>
            </a:r>
            <a:r>
              <a:rPr lang="en-US" sz="2400" dirty="0" smtClean="0"/>
              <a:t>Stock cont.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26945" y="1108170"/>
            <a:ext cx="3129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Company responsibilities: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Change Application by Shareholder 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800" i="1" dirty="0" smtClean="0">
                <a:solidFill>
                  <a:schemeClr val="tx2"/>
                </a:solidFill>
              </a:rPr>
              <a:t>Company’s Responsibilities </a:t>
            </a:r>
            <a:r>
              <a:rPr lang="en-US" sz="2800" i="1" dirty="0">
                <a:solidFill>
                  <a:schemeClr val="tx2"/>
                </a:solidFill>
              </a:rPr>
              <a:t>UC </a:t>
            </a:r>
            <a:r>
              <a:rPr lang="en-US" sz="2800" i="1" dirty="0">
                <a:solidFill>
                  <a:schemeClr val="accent2"/>
                </a:solidFill>
              </a:rPr>
              <a:t>73-3-3</a:t>
            </a:r>
            <a:r>
              <a:rPr lang="en-US" sz="3200" i="1" dirty="0">
                <a:solidFill>
                  <a:schemeClr val="accent2"/>
                </a:solidFill>
              </a:rPr>
              <a:t>.</a:t>
            </a:r>
            <a:r>
              <a:rPr lang="en-US" sz="2800" i="1" dirty="0">
                <a:solidFill>
                  <a:schemeClr val="accent2"/>
                </a:solidFill>
              </a:rPr>
              <a:t>5</a:t>
            </a:r>
            <a:endParaRPr lang="en-US" sz="2800" i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Respond within 120 days in writing.  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Consent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C</a:t>
            </a:r>
            <a:r>
              <a:rPr lang="en-US" sz="2400" dirty="0" smtClean="0">
                <a:solidFill>
                  <a:schemeClr val="tx2"/>
                </a:solidFill>
              </a:rPr>
              <a:t>onsent </a:t>
            </a:r>
            <a:r>
              <a:rPr lang="en-US" sz="2400" dirty="0">
                <a:solidFill>
                  <a:schemeClr val="tx2"/>
                </a:solidFill>
              </a:rPr>
              <a:t>subject to </a:t>
            </a:r>
            <a:r>
              <a:rPr lang="en-US" sz="2400" dirty="0" smtClean="0">
                <a:solidFill>
                  <a:schemeClr val="tx2"/>
                </a:solidFill>
              </a:rPr>
              <a:t>conditions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Decline consent, describe reasons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No response by the company within 120 days is deemed consent.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2021888" cy="225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5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518311"/>
            <a:ext cx="6384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Change Applications on Shares of </a:t>
            </a:r>
            <a:r>
              <a:rPr lang="en-US" sz="2400" dirty="0" smtClean="0"/>
              <a:t>Stock cont.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26945" y="1108170"/>
            <a:ext cx="3129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Company responsibilities: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Change Application by Shareholder 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800" i="1" dirty="0" smtClean="0">
                <a:solidFill>
                  <a:schemeClr val="tx2"/>
                </a:solidFill>
              </a:rPr>
              <a:t>Company’s Responsibilities </a:t>
            </a:r>
            <a:r>
              <a:rPr lang="en-US" sz="2800" i="1" dirty="0">
                <a:solidFill>
                  <a:schemeClr val="tx2"/>
                </a:solidFill>
              </a:rPr>
              <a:t>UC </a:t>
            </a:r>
            <a:r>
              <a:rPr lang="en-US" sz="2800" i="1" dirty="0">
                <a:solidFill>
                  <a:schemeClr val="accent2"/>
                </a:solidFill>
              </a:rPr>
              <a:t>73-3-3</a:t>
            </a:r>
            <a:r>
              <a:rPr lang="en-US" sz="3200" i="1" dirty="0">
                <a:solidFill>
                  <a:schemeClr val="accent2"/>
                </a:solidFill>
              </a:rPr>
              <a:t>.</a:t>
            </a:r>
            <a:r>
              <a:rPr lang="en-US" sz="2800" i="1" dirty="0">
                <a:solidFill>
                  <a:schemeClr val="accent2"/>
                </a:solidFill>
              </a:rPr>
              <a:t>5</a:t>
            </a:r>
            <a:endParaRPr lang="en-US" sz="2800" i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08280"/>
            <a:ext cx="8229600" cy="461788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Company may consider: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Increase in cost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Interference with ability to manage and distribute water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More water than shareholder’s proportionate share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Preferential access to the detriment of others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Impair quantity or quality of water, including carrier water</a:t>
            </a:r>
          </a:p>
          <a:p>
            <a:pPr marL="457200" lvl="1" indent="0" algn="ctr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(continued)</a:t>
            </a:r>
          </a:p>
          <a:p>
            <a:pPr lvl="1"/>
            <a:endParaRPr lang="en-US" sz="2400" dirty="0" smtClean="0">
              <a:solidFill>
                <a:schemeClr val="tx2"/>
              </a:solidFill>
            </a:endParaRPr>
          </a:p>
          <a:p>
            <a:pPr lvl="1"/>
            <a:endParaRPr lang="en-US" sz="2400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33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518311"/>
            <a:ext cx="6384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Change Applications on Shares of </a:t>
            </a:r>
            <a:r>
              <a:rPr lang="en-US" sz="2400" dirty="0" smtClean="0"/>
              <a:t>Stock cont.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26945" y="1108170"/>
            <a:ext cx="3129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Company responsibilities: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Change Application by Shareholder 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800" i="1" dirty="0" smtClean="0">
                <a:solidFill>
                  <a:schemeClr val="tx2"/>
                </a:solidFill>
              </a:rPr>
              <a:t>Company’s Responsibilities </a:t>
            </a:r>
            <a:r>
              <a:rPr lang="en-US" sz="2800" i="1" dirty="0">
                <a:solidFill>
                  <a:schemeClr val="tx2"/>
                </a:solidFill>
              </a:rPr>
              <a:t>UC </a:t>
            </a:r>
            <a:r>
              <a:rPr lang="en-US" sz="2800" i="1" dirty="0">
                <a:solidFill>
                  <a:schemeClr val="accent2"/>
                </a:solidFill>
              </a:rPr>
              <a:t>73-3-3</a:t>
            </a:r>
            <a:r>
              <a:rPr lang="en-US" sz="3200" i="1" dirty="0">
                <a:solidFill>
                  <a:schemeClr val="accent2"/>
                </a:solidFill>
              </a:rPr>
              <a:t>.</a:t>
            </a:r>
            <a:r>
              <a:rPr lang="en-US" sz="2800" i="1" dirty="0">
                <a:solidFill>
                  <a:schemeClr val="accent2"/>
                </a:solidFill>
              </a:rPr>
              <a:t>5</a:t>
            </a:r>
            <a:endParaRPr lang="en-US" sz="2800" i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08280"/>
            <a:ext cx="8229600" cy="461788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Company may consider: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Violation of statute</a:t>
            </a:r>
            <a:r>
              <a:rPr lang="en-US" sz="2400" dirty="0">
                <a:solidFill>
                  <a:schemeClr val="tx2"/>
                </a:solidFill>
              </a:rPr>
              <a:t>, ordinance, regulation, or order of a court or government </a:t>
            </a:r>
            <a:r>
              <a:rPr lang="en-US" sz="2400" dirty="0" smtClean="0">
                <a:solidFill>
                  <a:schemeClr val="tx2"/>
                </a:solidFill>
              </a:rPr>
              <a:t>agency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Can retirement of beneficial use be accomplished as proposed? (if applicable)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Cumulative effects 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May not withhold consent if issue can be reasonably mitigated without cost to company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May require shareholder to pay costs (within reason)</a:t>
            </a:r>
            <a:endParaRPr lang="en-US" dirty="0">
              <a:solidFill>
                <a:schemeClr val="tx2"/>
              </a:solidFill>
            </a:endParaRPr>
          </a:p>
          <a:p>
            <a:pPr lvl="1"/>
            <a:endParaRPr lang="en-US" sz="2400" dirty="0" smtClean="0">
              <a:solidFill>
                <a:schemeClr val="tx2"/>
              </a:solidFill>
            </a:endParaRPr>
          </a:p>
          <a:p>
            <a:pPr lvl="1"/>
            <a:endParaRPr lang="en-US" sz="2400" dirty="0" smtClean="0">
              <a:solidFill>
                <a:schemeClr val="tx2"/>
              </a:solidFill>
            </a:endParaRPr>
          </a:p>
          <a:p>
            <a:pPr lvl="1"/>
            <a:endParaRPr lang="en-US" sz="2400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58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10041</TotalTime>
  <Words>699</Words>
  <Application>Microsoft Office PowerPoint</Application>
  <PresentationFormat>On-screen Show (4:3)</PresentationFormat>
  <Paragraphs>111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Shares vs. Rights</vt:lpstr>
      <vt:lpstr>Share vs. Water Right</vt:lpstr>
      <vt:lpstr>Share vs. Water Right</vt:lpstr>
      <vt:lpstr>Change Application by Shareholder   Applicant’s Responsibilities, UC 73-3-3.5</vt:lpstr>
      <vt:lpstr>Change Application by Shareholder   Applicant’s Responsibilities, UC 73-3-3.5</vt:lpstr>
      <vt:lpstr>Change Application by Shareholder  Company’s Responsibilities UC 73-3-3.5</vt:lpstr>
      <vt:lpstr>Change Application by Shareholder  Company’s Responsibilities UC 73-3-3.5</vt:lpstr>
      <vt:lpstr>Change Application by Shareholder  Company’s Responsibilities UC 73-3-3.5</vt:lpstr>
      <vt:lpstr>Change Application by Shareholder   Applicant’s Responsibilities, UC 73-3-3.5</vt:lpstr>
      <vt:lpstr>PowerPoint Presentation</vt:lpstr>
      <vt:lpstr>Questions? Comments?</vt:lpstr>
    </vt:vector>
  </TitlesOfParts>
  <Company>Natural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JOLDS</dc:creator>
  <cp:lastModifiedBy>James Greer</cp:lastModifiedBy>
  <cp:revision>212</cp:revision>
  <cp:lastPrinted>2015-04-27T15:50:43Z</cp:lastPrinted>
  <dcterms:created xsi:type="dcterms:W3CDTF">2004-06-09T23:03:56Z</dcterms:created>
  <dcterms:modified xsi:type="dcterms:W3CDTF">2018-03-16T16:18:41Z</dcterms:modified>
</cp:coreProperties>
</file>